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Libre Baskerville"/>
      <p:regular r:id="rId19"/>
    </p:embeddedFont>
    <p:embeddedFont>
      <p:font typeface="Libre Baskerville"/>
      <p:regular r:id="rId20"/>
    </p:embeddedFont>
    <p:embeddedFont>
      <p:font typeface="Libre Baskerville"/>
      <p:regular r:id="rId21"/>
    </p:embeddedFont>
    <p:embeddedFont>
      <p:font typeface="Libre Baskerville"/>
      <p:regular r:id="rId22"/>
    </p:embeddedFont>
    <p:embeddedFont>
      <p:font typeface="DM Sans"/>
      <p:regular r:id="rId23"/>
    </p:embeddedFont>
    <p:embeddedFont>
      <p:font typeface="DM Sans"/>
      <p:regular r:id="rId24"/>
    </p:embeddedFont>
    <p:embeddedFont>
      <p:font typeface="DM Sans"/>
      <p:regular r:id="rId25"/>
    </p:embeddedFont>
    <p:embeddedFont>
      <p:font typeface="DM Sans"/>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 Id="rId25" Type="http://schemas.openxmlformats.org/officeDocument/2006/relationships/font" Target="fonts/font7.fntdata"/><Relationship Id="rId26"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544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Zomato Data Analysis Project</a:t>
            </a:r>
            <a:endParaRPr lang="en-US" sz="4450" dirty="0"/>
          </a:p>
        </p:txBody>
      </p:sp>
      <p:sp>
        <p:nvSpPr>
          <p:cNvPr id="4" name="Text 1"/>
          <p:cNvSpPr/>
          <p:nvPr/>
        </p:nvSpPr>
        <p:spPr>
          <a:xfrm>
            <a:off x="793790" y="3403163"/>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Using Excel, Power BI, Tableau &amp; SQL</a:t>
            </a:r>
            <a:endParaRPr lang="en-US" sz="3550" dirty="0"/>
          </a:p>
        </p:txBody>
      </p:sp>
      <p:sp>
        <p:nvSpPr>
          <p:cNvPr id="5" name="Text 2"/>
          <p:cNvSpPr/>
          <p:nvPr/>
        </p:nvSpPr>
        <p:spPr>
          <a:xfrm>
            <a:off x="793790" y="487727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By Gayatri Gorde</a:t>
            </a:r>
            <a:endParaRPr lang="en-US" sz="1750" dirty="0"/>
          </a:p>
        </p:txBody>
      </p:sp>
      <p:sp>
        <p:nvSpPr>
          <p:cNvPr id="6" name="Text 3"/>
          <p:cNvSpPr/>
          <p:nvPr/>
        </p:nvSpPr>
        <p:spPr>
          <a:xfrm>
            <a:off x="793790" y="5495330"/>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This project delivers deep insights from Zomato's restaurant and user data. It leverages Excel, Power BI, Tableau, and SQL to drive strategic growth opportunities.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862"/>
          </a:xfrm>
          <a:prstGeom prst="rect">
            <a:avLst/>
          </a:prstGeom>
        </p:spPr>
      </p:pic>
      <p:sp>
        <p:nvSpPr>
          <p:cNvPr id="3" name="Text 0"/>
          <p:cNvSpPr/>
          <p:nvPr/>
        </p:nvSpPr>
        <p:spPr>
          <a:xfrm>
            <a:off x="6214229" y="571857"/>
            <a:ext cx="7688342" cy="1299686"/>
          </a:xfrm>
          <a:prstGeom prst="rect">
            <a:avLst/>
          </a:prstGeom>
          <a:noFill/>
          <a:ln/>
        </p:spPr>
        <p:txBody>
          <a:bodyPr wrap="square" lIns="0" tIns="0" rIns="0" bIns="0" rtlCol="0" anchor="t"/>
          <a:lstStyle/>
          <a:p>
            <a:pPr algn="l" indent="0" marL="0">
              <a:lnSpc>
                <a:spcPts val="5100"/>
              </a:lnSpc>
              <a:buNone/>
            </a:pPr>
            <a:r>
              <a:rPr lang="en-US" sz="4050" dirty="0">
                <a:solidFill>
                  <a:srgbClr val="5C4E3D"/>
                </a:solidFill>
                <a:latin typeface="Libre Baskerville" pitchFamily="34" charset="0"/>
                <a:ea typeface="Libre Baskerville" pitchFamily="34" charset="-122"/>
                <a:cs typeface="Libre Baskerville" pitchFamily="34" charset="-120"/>
              </a:rPr>
              <a:t>Areas for Improvement: Customer Experience</a:t>
            </a:r>
            <a:endParaRPr lang="en-US" sz="4050" dirty="0"/>
          </a:p>
        </p:txBody>
      </p:sp>
      <p:sp>
        <p:nvSpPr>
          <p:cNvPr id="4" name="Shape 1"/>
          <p:cNvSpPr/>
          <p:nvPr/>
        </p:nvSpPr>
        <p:spPr>
          <a:xfrm>
            <a:off x="6214229" y="2183368"/>
            <a:ext cx="7688342" cy="1213247"/>
          </a:xfrm>
          <a:prstGeom prst="roundRect">
            <a:avLst>
              <a:gd name="adj" fmla="val 7199"/>
            </a:avLst>
          </a:prstGeom>
          <a:solidFill>
            <a:srgbClr val="F7EDD4"/>
          </a:solidFill>
          <a:ln w="7620">
            <a:solidFill>
              <a:srgbClr val="DDD3BA"/>
            </a:solidFill>
            <a:prstDash val="solid"/>
          </a:ln>
        </p:spPr>
      </p:sp>
      <p:sp>
        <p:nvSpPr>
          <p:cNvPr id="5" name="Text 2"/>
          <p:cNvSpPr/>
          <p:nvPr/>
        </p:nvSpPr>
        <p:spPr>
          <a:xfrm>
            <a:off x="6429732" y="2398871"/>
            <a:ext cx="4068008" cy="324802"/>
          </a:xfrm>
          <a:prstGeom prst="rect">
            <a:avLst/>
          </a:prstGeom>
          <a:noFill/>
          <a:ln/>
        </p:spPr>
        <p:txBody>
          <a:bodyPr wrap="none" lIns="0" tIns="0" rIns="0" bIns="0" rtlCol="0" anchor="t"/>
          <a:lstStyle/>
          <a:p>
            <a:pPr algn="l"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Search and Recommendations</a:t>
            </a:r>
            <a:endParaRPr lang="en-US" sz="2000" dirty="0"/>
          </a:p>
        </p:txBody>
      </p:sp>
      <p:sp>
        <p:nvSpPr>
          <p:cNvPr id="6" name="Text 3"/>
          <p:cNvSpPr/>
          <p:nvPr/>
        </p:nvSpPr>
        <p:spPr>
          <a:xfrm>
            <a:off x="6429732" y="284833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Enhance algorithms for better personalization</a:t>
            </a:r>
            <a:endParaRPr lang="en-US" sz="1600" dirty="0"/>
          </a:p>
        </p:txBody>
      </p:sp>
      <p:sp>
        <p:nvSpPr>
          <p:cNvPr id="7" name="Shape 4"/>
          <p:cNvSpPr/>
          <p:nvPr/>
        </p:nvSpPr>
        <p:spPr>
          <a:xfrm>
            <a:off x="6214229" y="3604498"/>
            <a:ext cx="7688342" cy="1213247"/>
          </a:xfrm>
          <a:prstGeom prst="roundRect">
            <a:avLst>
              <a:gd name="adj" fmla="val 7199"/>
            </a:avLst>
          </a:prstGeom>
          <a:solidFill>
            <a:srgbClr val="F7EDD4"/>
          </a:solidFill>
          <a:ln w="7620">
            <a:solidFill>
              <a:srgbClr val="DDD3BA"/>
            </a:solidFill>
            <a:prstDash val="solid"/>
          </a:ln>
        </p:spPr>
      </p:sp>
      <p:sp>
        <p:nvSpPr>
          <p:cNvPr id="8" name="Text 5"/>
          <p:cNvSpPr/>
          <p:nvPr/>
        </p:nvSpPr>
        <p:spPr>
          <a:xfrm>
            <a:off x="6429732" y="3820001"/>
            <a:ext cx="2726055" cy="324802"/>
          </a:xfrm>
          <a:prstGeom prst="rect">
            <a:avLst/>
          </a:prstGeom>
          <a:noFill/>
          <a:ln/>
        </p:spPr>
        <p:txBody>
          <a:bodyPr wrap="none" lIns="0" tIns="0" rIns="0" bIns="0" rtlCol="0" anchor="t"/>
          <a:lstStyle/>
          <a:p>
            <a:pPr algn="l"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User Personalization</a:t>
            </a:r>
            <a:endParaRPr lang="en-US" sz="2000" dirty="0"/>
          </a:p>
        </p:txBody>
      </p:sp>
      <p:sp>
        <p:nvSpPr>
          <p:cNvPr id="9" name="Text 6"/>
          <p:cNvSpPr/>
          <p:nvPr/>
        </p:nvSpPr>
        <p:spPr>
          <a:xfrm>
            <a:off x="6429732" y="426946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Tailor based on preferences and past behavior</a:t>
            </a:r>
            <a:endParaRPr lang="en-US" sz="1600" dirty="0"/>
          </a:p>
        </p:txBody>
      </p:sp>
      <p:sp>
        <p:nvSpPr>
          <p:cNvPr id="10" name="Shape 7"/>
          <p:cNvSpPr/>
          <p:nvPr/>
        </p:nvSpPr>
        <p:spPr>
          <a:xfrm>
            <a:off x="6214229" y="5025628"/>
            <a:ext cx="7688342" cy="1213247"/>
          </a:xfrm>
          <a:prstGeom prst="roundRect">
            <a:avLst>
              <a:gd name="adj" fmla="val 7199"/>
            </a:avLst>
          </a:prstGeom>
          <a:solidFill>
            <a:srgbClr val="F7EDD4"/>
          </a:solidFill>
          <a:ln w="7620">
            <a:solidFill>
              <a:srgbClr val="DDD3BA"/>
            </a:solidFill>
            <a:prstDash val="solid"/>
          </a:ln>
        </p:spPr>
      </p:sp>
      <p:sp>
        <p:nvSpPr>
          <p:cNvPr id="11" name="Text 8"/>
          <p:cNvSpPr/>
          <p:nvPr/>
        </p:nvSpPr>
        <p:spPr>
          <a:xfrm>
            <a:off x="6429732" y="524113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Delivery Time</a:t>
            </a:r>
            <a:endParaRPr lang="en-US" sz="2000" dirty="0"/>
          </a:p>
        </p:txBody>
      </p:sp>
      <p:sp>
        <p:nvSpPr>
          <p:cNvPr id="12" name="Text 9"/>
          <p:cNvSpPr/>
          <p:nvPr/>
        </p:nvSpPr>
        <p:spPr>
          <a:xfrm>
            <a:off x="6429732" y="569059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25% users dissatisfied, need faster service</a:t>
            </a:r>
            <a:endParaRPr lang="en-US" sz="1600" dirty="0"/>
          </a:p>
        </p:txBody>
      </p:sp>
      <p:sp>
        <p:nvSpPr>
          <p:cNvPr id="13" name="Shape 10"/>
          <p:cNvSpPr/>
          <p:nvPr/>
        </p:nvSpPr>
        <p:spPr>
          <a:xfrm>
            <a:off x="6214229" y="6446758"/>
            <a:ext cx="7688342" cy="1213247"/>
          </a:xfrm>
          <a:prstGeom prst="roundRect">
            <a:avLst>
              <a:gd name="adj" fmla="val 7199"/>
            </a:avLst>
          </a:prstGeom>
          <a:solidFill>
            <a:srgbClr val="F7EDD4"/>
          </a:solidFill>
          <a:ln w="7620">
            <a:solidFill>
              <a:srgbClr val="DDD3BA"/>
            </a:solidFill>
            <a:prstDash val="solid"/>
          </a:ln>
        </p:spPr>
      </p:sp>
      <p:sp>
        <p:nvSpPr>
          <p:cNvPr id="14" name="Text 11"/>
          <p:cNvSpPr/>
          <p:nvPr/>
        </p:nvSpPr>
        <p:spPr>
          <a:xfrm>
            <a:off x="6429732" y="666226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454240"/>
                </a:solidFill>
                <a:latin typeface="Libre Baskerville" pitchFamily="34" charset="0"/>
                <a:ea typeface="Libre Baskerville" pitchFamily="34" charset="-122"/>
                <a:cs typeface="Libre Baskerville" pitchFamily="34" charset="-120"/>
              </a:rPr>
              <a:t>Customer Support</a:t>
            </a:r>
            <a:endParaRPr lang="en-US" sz="2000" dirty="0"/>
          </a:p>
        </p:txBody>
      </p:sp>
      <p:sp>
        <p:nvSpPr>
          <p:cNvPr id="15" name="Text 12"/>
          <p:cNvSpPr/>
          <p:nvPr/>
        </p:nvSpPr>
        <p:spPr>
          <a:xfrm>
            <a:off x="6429732" y="711172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454240"/>
                </a:solidFill>
                <a:latin typeface="DM Sans" pitchFamily="34" charset="0"/>
                <a:ea typeface="DM Sans" pitchFamily="34" charset="-122"/>
                <a:cs typeface="DM Sans" pitchFamily="34" charset="-120"/>
              </a:rPr>
              <a:t>Improve responsiveness, aim to reduce tickets by 10%</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128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Strategic Recommendations for Zomato</a:t>
            </a:r>
            <a:endParaRPr lang="en-US" sz="4450" dirty="0"/>
          </a:p>
        </p:txBody>
      </p:sp>
      <p:sp>
        <p:nvSpPr>
          <p:cNvPr id="4" name="Shape 1"/>
          <p:cNvSpPr/>
          <p:nvPr/>
        </p:nvSpPr>
        <p:spPr>
          <a:xfrm>
            <a:off x="6280190" y="3187779"/>
            <a:ext cx="170021" cy="853321"/>
          </a:xfrm>
          <a:prstGeom prst="roundRect">
            <a:avLst>
              <a:gd name="adj" fmla="val 56033"/>
            </a:avLst>
          </a:prstGeom>
          <a:solidFill>
            <a:srgbClr val="F7EDD4"/>
          </a:solidFill>
          <a:ln w="7620">
            <a:solidFill>
              <a:srgbClr val="DDD3BA"/>
            </a:solidFill>
            <a:prstDash val="solid"/>
          </a:ln>
        </p:spPr>
      </p:sp>
      <p:sp>
        <p:nvSpPr>
          <p:cNvPr id="5" name="Text 2"/>
          <p:cNvSpPr/>
          <p:nvPr/>
        </p:nvSpPr>
        <p:spPr>
          <a:xfrm>
            <a:off x="6790373" y="3187779"/>
            <a:ext cx="404264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Enhance Customer Support</a:t>
            </a:r>
            <a:endParaRPr lang="en-US" sz="2200" dirty="0"/>
          </a:p>
        </p:txBody>
      </p:sp>
      <p:sp>
        <p:nvSpPr>
          <p:cNvPr id="6" name="Text 3"/>
          <p:cNvSpPr/>
          <p:nvPr/>
        </p:nvSpPr>
        <p:spPr>
          <a:xfrm>
            <a:off x="6790373" y="3678198"/>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Strengthen customer support channels</a:t>
            </a:r>
            <a:endParaRPr lang="en-US" sz="1750" dirty="0"/>
          </a:p>
        </p:txBody>
      </p:sp>
      <p:sp>
        <p:nvSpPr>
          <p:cNvPr id="7" name="Shape 4"/>
          <p:cNvSpPr/>
          <p:nvPr/>
        </p:nvSpPr>
        <p:spPr>
          <a:xfrm>
            <a:off x="6620351" y="4267914"/>
            <a:ext cx="170021" cy="853321"/>
          </a:xfrm>
          <a:prstGeom prst="roundRect">
            <a:avLst>
              <a:gd name="adj" fmla="val 56033"/>
            </a:avLst>
          </a:prstGeom>
          <a:solidFill>
            <a:srgbClr val="F7EDD4"/>
          </a:solidFill>
          <a:ln w="7620">
            <a:solidFill>
              <a:srgbClr val="DDD3BA"/>
            </a:solidFill>
            <a:prstDash val="solid"/>
          </a:ln>
        </p:spPr>
      </p:sp>
      <p:sp>
        <p:nvSpPr>
          <p:cNvPr id="8" name="Text 5"/>
          <p:cNvSpPr/>
          <p:nvPr/>
        </p:nvSpPr>
        <p:spPr>
          <a:xfrm>
            <a:off x="7130534" y="42679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Diversify Cuisine</a:t>
            </a:r>
            <a:endParaRPr lang="en-US" sz="2200" dirty="0"/>
          </a:p>
        </p:txBody>
      </p:sp>
      <p:sp>
        <p:nvSpPr>
          <p:cNvPr id="9" name="Text 6"/>
          <p:cNvSpPr/>
          <p:nvPr/>
        </p:nvSpPr>
        <p:spPr>
          <a:xfrm>
            <a:off x="7130534" y="4758333"/>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Match offerings to local demand</a:t>
            </a:r>
            <a:endParaRPr lang="en-US" sz="1750" dirty="0"/>
          </a:p>
        </p:txBody>
      </p:sp>
      <p:sp>
        <p:nvSpPr>
          <p:cNvPr id="10" name="Shape 7"/>
          <p:cNvSpPr/>
          <p:nvPr/>
        </p:nvSpPr>
        <p:spPr>
          <a:xfrm>
            <a:off x="6960632" y="5348049"/>
            <a:ext cx="170021" cy="853321"/>
          </a:xfrm>
          <a:prstGeom prst="roundRect">
            <a:avLst>
              <a:gd name="adj" fmla="val 56033"/>
            </a:avLst>
          </a:prstGeom>
          <a:solidFill>
            <a:srgbClr val="F7EDD4"/>
          </a:solidFill>
          <a:ln w="7620">
            <a:solidFill>
              <a:srgbClr val="DDD3BA"/>
            </a:solidFill>
            <a:prstDash val="solid"/>
          </a:ln>
        </p:spPr>
      </p:sp>
      <p:sp>
        <p:nvSpPr>
          <p:cNvPr id="11" name="Text 8"/>
          <p:cNvSpPr/>
          <p:nvPr/>
        </p:nvSpPr>
        <p:spPr>
          <a:xfrm>
            <a:off x="7470815" y="53480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Dynamic Pricing</a:t>
            </a:r>
            <a:endParaRPr lang="en-US" sz="2200" dirty="0"/>
          </a:p>
        </p:txBody>
      </p:sp>
      <p:sp>
        <p:nvSpPr>
          <p:cNvPr id="12" name="Text 9"/>
          <p:cNvSpPr/>
          <p:nvPr/>
        </p:nvSpPr>
        <p:spPr>
          <a:xfrm>
            <a:off x="7470815" y="5838468"/>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Optimize revenue and satisfaction</a:t>
            </a:r>
            <a:endParaRPr lang="en-US" sz="1750" dirty="0"/>
          </a:p>
        </p:txBody>
      </p:sp>
      <p:sp>
        <p:nvSpPr>
          <p:cNvPr id="13" name="Shape 10"/>
          <p:cNvSpPr/>
          <p:nvPr/>
        </p:nvSpPr>
        <p:spPr>
          <a:xfrm>
            <a:off x="7300913" y="6428184"/>
            <a:ext cx="170021" cy="853321"/>
          </a:xfrm>
          <a:prstGeom prst="roundRect">
            <a:avLst>
              <a:gd name="adj" fmla="val 56033"/>
            </a:avLst>
          </a:prstGeom>
          <a:solidFill>
            <a:srgbClr val="F7EDD4"/>
          </a:solidFill>
          <a:ln w="7620">
            <a:solidFill>
              <a:srgbClr val="DDD3BA"/>
            </a:solidFill>
            <a:prstDash val="solid"/>
          </a:ln>
        </p:spPr>
      </p:sp>
      <p:sp>
        <p:nvSpPr>
          <p:cNvPr id="14" name="Text 11"/>
          <p:cNvSpPr/>
          <p:nvPr/>
        </p:nvSpPr>
        <p:spPr>
          <a:xfrm>
            <a:off x="7811095" y="6428184"/>
            <a:ext cx="3416618"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Technology Integration</a:t>
            </a:r>
            <a:endParaRPr lang="en-US" sz="2200" dirty="0"/>
          </a:p>
        </p:txBody>
      </p:sp>
      <p:sp>
        <p:nvSpPr>
          <p:cNvPr id="15" name="Text 12"/>
          <p:cNvSpPr/>
          <p:nvPr/>
        </p:nvSpPr>
        <p:spPr>
          <a:xfrm>
            <a:off x="7811095" y="6918603"/>
            <a:ext cx="6025515"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Improve delivery times, reduce churn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2507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a:t>
            </a:r>
            <a:endParaRPr lang="en-US" sz="4450" dirty="0"/>
          </a:p>
        </p:txBody>
      </p:sp>
      <p:sp>
        <p:nvSpPr>
          <p:cNvPr id="4" name="Shape 1"/>
          <p:cNvSpPr/>
          <p:nvPr/>
        </p:nvSpPr>
        <p:spPr>
          <a:xfrm>
            <a:off x="6280190" y="2574012"/>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7017306" y="26518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Actionable Insights</a:t>
            </a:r>
            <a:endParaRPr lang="en-US" sz="2200" dirty="0"/>
          </a:p>
        </p:txBody>
      </p:sp>
      <p:sp>
        <p:nvSpPr>
          <p:cNvPr id="6" name="Text 3"/>
          <p:cNvSpPr/>
          <p:nvPr/>
        </p:nvSpPr>
        <p:spPr>
          <a:xfrm>
            <a:off x="7017306" y="3142298"/>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Drive Zomato's growth with data-backed strategies</a:t>
            </a:r>
            <a:endParaRPr lang="en-US" sz="1750" dirty="0"/>
          </a:p>
        </p:txBody>
      </p:sp>
      <p:sp>
        <p:nvSpPr>
          <p:cNvPr id="7" name="Shape 4"/>
          <p:cNvSpPr/>
          <p:nvPr/>
        </p:nvSpPr>
        <p:spPr>
          <a:xfrm>
            <a:off x="10200203" y="2574012"/>
            <a:ext cx="510302" cy="510302"/>
          </a:xfrm>
          <a:prstGeom prst="roundRect">
            <a:avLst>
              <a:gd name="adj" fmla="val 18669"/>
            </a:avLst>
          </a:prstGeom>
          <a:solidFill>
            <a:srgbClr val="F7EDD4"/>
          </a:solidFill>
          <a:ln w="7620">
            <a:solidFill>
              <a:srgbClr val="DDD3BA"/>
            </a:solidFill>
            <a:prstDash val="solid"/>
          </a:ln>
        </p:spPr>
      </p:sp>
      <p:sp>
        <p:nvSpPr>
          <p:cNvPr id="8" name="Text 5"/>
          <p:cNvSpPr/>
          <p:nvPr/>
        </p:nvSpPr>
        <p:spPr>
          <a:xfrm>
            <a:off x="10937319" y="26518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Market Expansion</a:t>
            </a:r>
            <a:endParaRPr lang="en-US" sz="2200" dirty="0"/>
          </a:p>
        </p:txBody>
      </p:sp>
      <p:sp>
        <p:nvSpPr>
          <p:cNvPr id="9" name="Text 6"/>
          <p:cNvSpPr/>
          <p:nvPr/>
        </p:nvSpPr>
        <p:spPr>
          <a:xfrm>
            <a:off x="10937319" y="3142298"/>
            <a:ext cx="2899410" cy="181451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Focus on expanding to underserved tier-2 cities and diversifying offerings to cater to regional preferences.</a:t>
            </a:r>
            <a:endParaRPr lang="en-US" sz="1750" dirty="0"/>
          </a:p>
        </p:txBody>
      </p:sp>
      <p:sp>
        <p:nvSpPr>
          <p:cNvPr id="10" name="Shape 7"/>
          <p:cNvSpPr/>
          <p:nvPr/>
        </p:nvSpPr>
        <p:spPr>
          <a:xfrm>
            <a:off x="6280190" y="5410438"/>
            <a:ext cx="510302" cy="510302"/>
          </a:xfrm>
          <a:prstGeom prst="roundRect">
            <a:avLst>
              <a:gd name="adj" fmla="val 18669"/>
            </a:avLst>
          </a:prstGeom>
          <a:solidFill>
            <a:srgbClr val="F7EDD4"/>
          </a:solidFill>
          <a:ln w="7620">
            <a:solidFill>
              <a:srgbClr val="DDD3BA"/>
            </a:solidFill>
            <a:prstDash val="solid"/>
          </a:ln>
        </p:spPr>
      </p:sp>
      <p:sp>
        <p:nvSpPr>
          <p:cNvPr id="11" name="Text 8"/>
          <p:cNvSpPr/>
          <p:nvPr/>
        </p:nvSpPr>
        <p:spPr>
          <a:xfrm>
            <a:off x="7017306" y="5488305"/>
            <a:ext cx="319587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Customer Satisfaction</a:t>
            </a:r>
            <a:endParaRPr lang="en-US" sz="2200" dirty="0"/>
          </a:p>
        </p:txBody>
      </p:sp>
      <p:sp>
        <p:nvSpPr>
          <p:cNvPr id="12" name="Text 9"/>
          <p:cNvSpPr/>
          <p:nvPr/>
        </p:nvSpPr>
        <p:spPr>
          <a:xfrm>
            <a:off x="7017306" y="597872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Enhance customer experience through personalized services, faster delivery, and improved support.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23053"/>
            <a:ext cx="9090422"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 Sources and Methodology</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Data Collection</a:t>
            </a:r>
            <a:endParaRPr lang="en-US" sz="2200" dirty="0"/>
          </a:p>
        </p:txBody>
      </p:sp>
      <p:sp>
        <p:nvSpPr>
          <p:cNvPr id="4" name="Text 2"/>
          <p:cNvSpPr/>
          <p:nvPr/>
        </p:nvSpPr>
        <p:spPr>
          <a:xfrm>
            <a:off x="793790" y="437995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Web scraping</a:t>
            </a:r>
            <a:endParaRPr lang="en-US" sz="1750" dirty="0"/>
          </a:p>
        </p:txBody>
      </p:sp>
      <p:sp>
        <p:nvSpPr>
          <p:cNvPr id="5" name="Text 3"/>
          <p:cNvSpPr/>
          <p:nvPr/>
        </p:nvSpPr>
        <p:spPr>
          <a:xfrm>
            <a:off x="793790" y="4822150"/>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Zomato API access</a:t>
            </a:r>
            <a:endParaRPr lang="en-US" sz="1750" dirty="0"/>
          </a:p>
        </p:txBody>
      </p:sp>
      <p:sp>
        <p:nvSpPr>
          <p:cNvPr id="6" name="Text 4"/>
          <p:cNvSpPr/>
          <p:nvPr/>
        </p:nvSpPr>
        <p:spPr>
          <a:xfrm>
            <a:off x="793790" y="52643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User survey data</a:t>
            </a:r>
            <a:endParaRPr lang="en-US" sz="1750" dirty="0"/>
          </a:p>
        </p:txBody>
      </p:sp>
      <p:sp>
        <p:nvSpPr>
          <p:cNvPr id="7" name="Text 5"/>
          <p:cNvSpPr/>
          <p:nvPr/>
        </p:nvSpPr>
        <p:spPr>
          <a:xfrm>
            <a:off x="5332928" y="37988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Data Cleaning</a:t>
            </a:r>
            <a:endParaRPr lang="en-US" sz="2200" dirty="0"/>
          </a:p>
        </p:txBody>
      </p:sp>
      <p:sp>
        <p:nvSpPr>
          <p:cNvPr id="8" name="Text 6"/>
          <p:cNvSpPr/>
          <p:nvPr/>
        </p:nvSpPr>
        <p:spPr>
          <a:xfrm>
            <a:off x="5332928" y="437995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Handling missing values</a:t>
            </a:r>
            <a:endParaRPr lang="en-US" sz="1750" dirty="0"/>
          </a:p>
        </p:txBody>
      </p:sp>
      <p:sp>
        <p:nvSpPr>
          <p:cNvPr id="9" name="Text 7"/>
          <p:cNvSpPr/>
          <p:nvPr/>
        </p:nvSpPr>
        <p:spPr>
          <a:xfrm>
            <a:off x="5332928" y="4822150"/>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Removing duplicates</a:t>
            </a:r>
            <a:endParaRPr lang="en-US" sz="1750" dirty="0"/>
          </a:p>
        </p:txBody>
      </p:sp>
      <p:sp>
        <p:nvSpPr>
          <p:cNvPr id="10" name="Text 8"/>
          <p:cNvSpPr/>
          <p:nvPr/>
        </p:nvSpPr>
        <p:spPr>
          <a:xfrm>
            <a:off x="5332928" y="526434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Resolving inconsistencies</a:t>
            </a:r>
            <a:endParaRPr lang="en-US" sz="1750" dirty="0"/>
          </a:p>
        </p:txBody>
      </p:sp>
      <p:sp>
        <p:nvSpPr>
          <p:cNvPr id="11" name="Text 9"/>
          <p:cNvSpPr/>
          <p:nvPr/>
        </p:nvSpPr>
        <p:spPr>
          <a:xfrm>
            <a:off x="9872067" y="37988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Sample Dataset</a:t>
            </a:r>
            <a:endParaRPr lang="en-US" sz="2200" dirty="0"/>
          </a:p>
        </p:txBody>
      </p:sp>
      <p:sp>
        <p:nvSpPr>
          <p:cNvPr id="12" name="Text 10"/>
          <p:cNvSpPr/>
          <p:nvPr/>
        </p:nvSpPr>
        <p:spPr>
          <a:xfrm>
            <a:off x="9872067" y="4379952"/>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9551 restaurants across 15 countries and 141 cities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08990" y="999053"/>
            <a:ext cx="57276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Tools and Technologies</a:t>
            </a:r>
            <a:endParaRPr lang="en-US" sz="4450" dirty="0"/>
          </a:p>
        </p:txBody>
      </p:sp>
      <p:pic>
        <p:nvPicPr>
          <p:cNvPr id="4" name="Image 1" descr="preencoded.png">    </p:cNvPr>
          <p:cNvPicPr>
            <a:picLocks noChangeAspect="1"/>
          </p:cNvPicPr>
          <p:nvPr/>
        </p:nvPicPr>
        <p:blipFill>
          <a:blip r:embed="rId2"/>
          <a:stretch>
            <a:fillRect/>
          </a:stretch>
        </p:blipFill>
        <p:spPr>
          <a:xfrm>
            <a:off x="8108990" y="2756773"/>
            <a:ext cx="566976" cy="566976"/>
          </a:xfrm>
          <a:prstGeom prst="rect">
            <a:avLst/>
          </a:prstGeom>
        </p:spPr>
      </p:pic>
      <p:sp>
        <p:nvSpPr>
          <p:cNvPr id="5" name="Text 1"/>
          <p:cNvSpPr/>
          <p:nvPr/>
        </p:nvSpPr>
        <p:spPr>
          <a:xfrm>
            <a:off x="8108990" y="3550563"/>
            <a:ext cx="272200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Excel</a:t>
            </a:r>
            <a:endParaRPr lang="en-US" sz="2200" dirty="0"/>
          </a:p>
        </p:txBody>
      </p:sp>
      <p:sp>
        <p:nvSpPr>
          <p:cNvPr id="6" name="Text 2"/>
          <p:cNvSpPr/>
          <p:nvPr/>
        </p:nvSpPr>
        <p:spPr>
          <a:xfrm>
            <a:off x="8108990" y="4040981"/>
            <a:ext cx="2722007"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Data exploration and cleaning</a:t>
            </a:r>
            <a:endParaRPr lang="en-US" sz="1750" dirty="0"/>
          </a:p>
        </p:txBody>
      </p:sp>
      <p:pic>
        <p:nvPicPr>
          <p:cNvPr id="7" name="Image 2" descr="preencoded.png">    </p:cNvPr>
          <p:cNvPicPr>
            <a:picLocks noChangeAspect="1"/>
          </p:cNvPicPr>
          <p:nvPr/>
        </p:nvPicPr>
        <p:blipFill>
          <a:blip r:embed="rId3"/>
          <a:stretch>
            <a:fillRect/>
          </a:stretch>
        </p:blipFill>
        <p:spPr>
          <a:xfrm>
            <a:off x="11114484" y="2756773"/>
            <a:ext cx="566976" cy="566976"/>
          </a:xfrm>
          <a:prstGeom prst="rect">
            <a:avLst/>
          </a:prstGeom>
        </p:spPr>
      </p:pic>
      <p:sp>
        <p:nvSpPr>
          <p:cNvPr id="8" name="Text 3"/>
          <p:cNvSpPr/>
          <p:nvPr/>
        </p:nvSpPr>
        <p:spPr>
          <a:xfrm>
            <a:off x="11114484" y="3550563"/>
            <a:ext cx="272212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Power BI</a:t>
            </a:r>
            <a:endParaRPr lang="en-US" sz="2200" dirty="0"/>
          </a:p>
        </p:txBody>
      </p:sp>
      <p:sp>
        <p:nvSpPr>
          <p:cNvPr id="9" name="Text 4"/>
          <p:cNvSpPr/>
          <p:nvPr/>
        </p:nvSpPr>
        <p:spPr>
          <a:xfrm>
            <a:off x="11114484" y="4040981"/>
            <a:ext cx="272212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Interactive KPI dashboards</a:t>
            </a:r>
            <a:endParaRPr lang="en-US" sz="1750" dirty="0"/>
          </a:p>
        </p:txBody>
      </p:sp>
      <p:pic>
        <p:nvPicPr>
          <p:cNvPr id="10" name="Image 3" descr="preencoded.png">    </p:cNvPr>
          <p:cNvPicPr>
            <a:picLocks noChangeAspect="1"/>
          </p:cNvPicPr>
          <p:nvPr/>
        </p:nvPicPr>
        <p:blipFill>
          <a:blip r:embed="rId4"/>
          <a:stretch>
            <a:fillRect/>
          </a:stretch>
        </p:blipFill>
        <p:spPr>
          <a:xfrm>
            <a:off x="8108990" y="5220414"/>
            <a:ext cx="566976" cy="566976"/>
          </a:xfrm>
          <a:prstGeom prst="rect">
            <a:avLst/>
          </a:prstGeom>
        </p:spPr>
      </p:pic>
      <p:sp>
        <p:nvSpPr>
          <p:cNvPr id="11" name="Text 5"/>
          <p:cNvSpPr/>
          <p:nvPr/>
        </p:nvSpPr>
        <p:spPr>
          <a:xfrm>
            <a:off x="8108990" y="6014204"/>
            <a:ext cx="2722007"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Tableau</a:t>
            </a:r>
            <a:endParaRPr lang="en-US" sz="2200" dirty="0"/>
          </a:p>
        </p:txBody>
      </p:sp>
      <p:sp>
        <p:nvSpPr>
          <p:cNvPr id="12" name="Text 6"/>
          <p:cNvSpPr/>
          <p:nvPr/>
        </p:nvSpPr>
        <p:spPr>
          <a:xfrm>
            <a:off x="8108990" y="6504623"/>
            <a:ext cx="2722007" cy="362903"/>
          </a:xfrm>
          <a:prstGeom prst="rect">
            <a:avLst/>
          </a:prstGeom>
          <a:noFill/>
          <a:ln/>
        </p:spPr>
        <p:txBody>
          <a:bodyPr wrap="non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Advanced visual analytics</a:t>
            </a:r>
            <a:endParaRPr lang="en-US" sz="1750" dirty="0"/>
          </a:p>
        </p:txBody>
      </p:sp>
      <p:pic>
        <p:nvPicPr>
          <p:cNvPr id="13" name="Image 4" descr="preencoded.png">    </p:cNvPr>
          <p:cNvPicPr>
            <a:picLocks noChangeAspect="1"/>
          </p:cNvPicPr>
          <p:nvPr/>
        </p:nvPicPr>
        <p:blipFill>
          <a:blip r:embed="rId5"/>
          <a:stretch>
            <a:fillRect/>
          </a:stretch>
        </p:blipFill>
        <p:spPr>
          <a:xfrm>
            <a:off x="11114484" y="5220414"/>
            <a:ext cx="566976" cy="566976"/>
          </a:xfrm>
          <a:prstGeom prst="rect">
            <a:avLst/>
          </a:prstGeom>
        </p:spPr>
      </p:pic>
      <p:sp>
        <p:nvSpPr>
          <p:cNvPr id="14" name="Text 7"/>
          <p:cNvSpPr/>
          <p:nvPr/>
        </p:nvSpPr>
        <p:spPr>
          <a:xfrm>
            <a:off x="11114484" y="6014204"/>
            <a:ext cx="2722126"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SQL</a:t>
            </a:r>
            <a:endParaRPr lang="en-US" sz="2200" dirty="0"/>
          </a:p>
        </p:txBody>
      </p:sp>
      <p:sp>
        <p:nvSpPr>
          <p:cNvPr id="15" name="Text 8"/>
          <p:cNvSpPr/>
          <p:nvPr/>
        </p:nvSpPr>
        <p:spPr>
          <a:xfrm>
            <a:off x="11114484" y="6504623"/>
            <a:ext cx="2722126"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ETL processes using PostgreSQL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057436" y="584121"/>
            <a:ext cx="5830729" cy="1988463"/>
          </a:xfrm>
          <a:prstGeom prst="rect">
            <a:avLst/>
          </a:prstGeom>
          <a:noFill/>
          <a:ln/>
        </p:spPr>
        <p:txBody>
          <a:bodyPr wrap="square" lIns="0" tIns="0" rIns="0" bIns="0" rtlCol="0" anchor="t"/>
          <a:lstStyle/>
          <a:p>
            <a:pPr algn="l" indent="0" marL="0">
              <a:lnSpc>
                <a:spcPts val="5200"/>
              </a:lnSpc>
              <a:buNone/>
            </a:pPr>
            <a:r>
              <a:rPr lang="en-US" sz="4150" dirty="0">
                <a:solidFill>
                  <a:srgbClr val="5C4E3D"/>
                </a:solidFill>
                <a:latin typeface="Libre Baskerville" pitchFamily="34" charset="0"/>
                <a:ea typeface="Libre Baskerville" pitchFamily="34" charset="-122"/>
                <a:cs typeface="Libre Baskerville" pitchFamily="34" charset="-120"/>
              </a:rPr>
              <a:t>Dashboard Overview: Key Metrics</a:t>
            </a:r>
            <a:endParaRPr lang="en-US" sz="4150" dirty="0"/>
          </a:p>
        </p:txBody>
      </p:sp>
      <p:sp>
        <p:nvSpPr>
          <p:cNvPr id="4" name="Shape 1"/>
          <p:cNvSpPr/>
          <p:nvPr/>
        </p:nvSpPr>
        <p:spPr>
          <a:xfrm>
            <a:off x="8057436" y="2890718"/>
            <a:ext cx="477203" cy="477202"/>
          </a:xfrm>
          <a:prstGeom prst="roundRect">
            <a:avLst>
              <a:gd name="adj" fmla="val 18667"/>
            </a:avLst>
          </a:prstGeom>
          <a:solidFill>
            <a:srgbClr val="F7EDD4"/>
          </a:solidFill>
          <a:ln w="7620">
            <a:solidFill>
              <a:srgbClr val="DDD3BA"/>
            </a:solidFill>
            <a:prstDash val="solid"/>
          </a:ln>
        </p:spPr>
      </p:sp>
      <p:sp>
        <p:nvSpPr>
          <p:cNvPr id="5" name="Text 2"/>
          <p:cNvSpPr/>
          <p:nvPr/>
        </p:nvSpPr>
        <p:spPr>
          <a:xfrm>
            <a:off x="8746688" y="2963585"/>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Total Restaurants</a:t>
            </a:r>
            <a:endParaRPr lang="en-US" sz="2050" dirty="0"/>
          </a:p>
        </p:txBody>
      </p:sp>
      <p:sp>
        <p:nvSpPr>
          <p:cNvPr id="6" name="Text 3"/>
          <p:cNvSpPr/>
          <p:nvPr/>
        </p:nvSpPr>
        <p:spPr>
          <a:xfrm>
            <a:off x="8746688" y="3422094"/>
            <a:ext cx="5141476" cy="339209"/>
          </a:xfrm>
          <a:prstGeom prst="rect">
            <a:avLst/>
          </a:prstGeom>
          <a:noFill/>
          <a:ln/>
        </p:spPr>
        <p:txBody>
          <a:bodyPr wrap="non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Listings by city with detailed counts</a:t>
            </a:r>
            <a:endParaRPr lang="en-US" sz="1650" dirty="0"/>
          </a:p>
        </p:txBody>
      </p:sp>
      <p:sp>
        <p:nvSpPr>
          <p:cNvPr id="7" name="Shape 4"/>
          <p:cNvSpPr/>
          <p:nvPr/>
        </p:nvSpPr>
        <p:spPr>
          <a:xfrm>
            <a:off x="8057436" y="4185404"/>
            <a:ext cx="477203" cy="477202"/>
          </a:xfrm>
          <a:prstGeom prst="roundRect">
            <a:avLst>
              <a:gd name="adj" fmla="val 18667"/>
            </a:avLst>
          </a:prstGeom>
          <a:solidFill>
            <a:srgbClr val="F7EDD4"/>
          </a:solidFill>
          <a:ln w="7620">
            <a:solidFill>
              <a:srgbClr val="DDD3BA"/>
            </a:solidFill>
            <a:prstDash val="solid"/>
          </a:ln>
        </p:spPr>
      </p:sp>
      <p:sp>
        <p:nvSpPr>
          <p:cNvPr id="8" name="Text 5"/>
          <p:cNvSpPr/>
          <p:nvPr/>
        </p:nvSpPr>
        <p:spPr>
          <a:xfrm>
            <a:off x="8746688" y="4258270"/>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Average Rating</a:t>
            </a:r>
            <a:endParaRPr lang="en-US" sz="2050" dirty="0"/>
          </a:p>
        </p:txBody>
      </p:sp>
      <p:sp>
        <p:nvSpPr>
          <p:cNvPr id="9" name="Text 6"/>
          <p:cNvSpPr/>
          <p:nvPr/>
        </p:nvSpPr>
        <p:spPr>
          <a:xfrm>
            <a:off x="8746688" y="4716780"/>
            <a:ext cx="5141476" cy="339209"/>
          </a:xfrm>
          <a:prstGeom prst="rect">
            <a:avLst/>
          </a:prstGeom>
          <a:noFill/>
          <a:ln/>
        </p:spPr>
        <p:txBody>
          <a:bodyPr wrap="non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Overall user satisfaction scores</a:t>
            </a:r>
            <a:endParaRPr lang="en-US" sz="1650" dirty="0"/>
          </a:p>
        </p:txBody>
      </p:sp>
      <p:sp>
        <p:nvSpPr>
          <p:cNvPr id="10" name="Shape 7"/>
          <p:cNvSpPr/>
          <p:nvPr/>
        </p:nvSpPr>
        <p:spPr>
          <a:xfrm>
            <a:off x="8057436" y="5480090"/>
            <a:ext cx="477203" cy="477202"/>
          </a:xfrm>
          <a:prstGeom prst="roundRect">
            <a:avLst>
              <a:gd name="adj" fmla="val 18667"/>
            </a:avLst>
          </a:prstGeom>
          <a:solidFill>
            <a:srgbClr val="F7EDD4"/>
          </a:solidFill>
          <a:ln w="7620">
            <a:solidFill>
              <a:srgbClr val="DDD3BA"/>
            </a:solidFill>
            <a:prstDash val="solid"/>
          </a:ln>
        </p:spPr>
      </p:sp>
      <p:sp>
        <p:nvSpPr>
          <p:cNvPr id="11" name="Text 8"/>
          <p:cNvSpPr/>
          <p:nvPr/>
        </p:nvSpPr>
        <p:spPr>
          <a:xfrm>
            <a:off x="8746688" y="5552956"/>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Order Volume</a:t>
            </a:r>
            <a:endParaRPr lang="en-US" sz="2050" dirty="0"/>
          </a:p>
        </p:txBody>
      </p:sp>
      <p:sp>
        <p:nvSpPr>
          <p:cNvPr id="12" name="Text 9"/>
          <p:cNvSpPr/>
          <p:nvPr/>
        </p:nvSpPr>
        <p:spPr>
          <a:xfrm>
            <a:off x="8746688" y="6011466"/>
            <a:ext cx="5141476" cy="339209"/>
          </a:xfrm>
          <a:prstGeom prst="rect">
            <a:avLst/>
          </a:prstGeom>
          <a:noFill/>
          <a:ln/>
        </p:spPr>
        <p:txBody>
          <a:bodyPr wrap="non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Daily and monthly order trends</a:t>
            </a:r>
            <a:endParaRPr lang="en-US" sz="1650" dirty="0"/>
          </a:p>
        </p:txBody>
      </p:sp>
      <p:sp>
        <p:nvSpPr>
          <p:cNvPr id="13" name="Shape 10"/>
          <p:cNvSpPr/>
          <p:nvPr/>
        </p:nvSpPr>
        <p:spPr>
          <a:xfrm>
            <a:off x="8057436" y="6774775"/>
            <a:ext cx="477203" cy="477202"/>
          </a:xfrm>
          <a:prstGeom prst="roundRect">
            <a:avLst>
              <a:gd name="adj" fmla="val 18667"/>
            </a:avLst>
          </a:prstGeom>
          <a:solidFill>
            <a:srgbClr val="F7EDD4"/>
          </a:solidFill>
          <a:ln w="7620">
            <a:solidFill>
              <a:srgbClr val="DDD3BA"/>
            </a:solidFill>
            <a:prstDash val="solid"/>
          </a:ln>
        </p:spPr>
      </p:sp>
      <p:sp>
        <p:nvSpPr>
          <p:cNvPr id="14" name="Text 11"/>
          <p:cNvSpPr/>
          <p:nvPr/>
        </p:nvSpPr>
        <p:spPr>
          <a:xfrm>
            <a:off x="8746688" y="6847642"/>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54240"/>
                </a:solidFill>
                <a:latin typeface="Libre Baskerville" pitchFamily="34" charset="0"/>
                <a:ea typeface="Libre Baskerville" pitchFamily="34" charset="-122"/>
                <a:cs typeface="Libre Baskerville" pitchFamily="34" charset="-120"/>
              </a:rPr>
              <a:t>User Engagement</a:t>
            </a:r>
            <a:endParaRPr lang="en-US" sz="2050" dirty="0"/>
          </a:p>
        </p:txBody>
      </p:sp>
      <p:sp>
        <p:nvSpPr>
          <p:cNvPr id="15" name="Text 12"/>
          <p:cNvSpPr/>
          <p:nvPr/>
        </p:nvSpPr>
        <p:spPr>
          <a:xfrm>
            <a:off x="8746688" y="7306151"/>
            <a:ext cx="5141476" cy="339209"/>
          </a:xfrm>
          <a:prstGeom prst="rect">
            <a:avLst/>
          </a:prstGeom>
          <a:noFill/>
          <a:ln/>
        </p:spPr>
        <p:txBody>
          <a:bodyPr wrap="none" lIns="0" tIns="0" rIns="0" bIns="0" rtlCol="0" anchor="t"/>
          <a:lstStyle/>
          <a:p>
            <a:pPr algn="l" indent="0" marL="0">
              <a:lnSpc>
                <a:spcPts val="2650"/>
              </a:lnSpc>
              <a:buNone/>
            </a:pPr>
            <a:r>
              <a:rPr lang="en-US" sz="1650" dirty="0">
                <a:solidFill>
                  <a:srgbClr val="454240"/>
                </a:solidFill>
                <a:latin typeface="DM Sans" pitchFamily="34" charset="0"/>
                <a:ea typeface="DM Sans" pitchFamily="34" charset="-122"/>
                <a:cs typeface="DM Sans" pitchFamily="34" charset="-120"/>
              </a:rPr>
              <a:t>Active users, review frequency, interactions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6750" y="523875"/>
            <a:ext cx="5073015" cy="595432"/>
          </a:xfrm>
          <a:prstGeom prst="rect">
            <a:avLst/>
          </a:prstGeom>
          <a:noFill/>
          <a:ln/>
        </p:spPr>
        <p:txBody>
          <a:bodyPr wrap="none" lIns="0" tIns="0" rIns="0" bIns="0" rtlCol="0" anchor="t"/>
          <a:lstStyle/>
          <a:p>
            <a:pPr algn="l" indent="0" marL="0">
              <a:lnSpc>
                <a:spcPts val="4650"/>
              </a:lnSpc>
              <a:buNone/>
            </a:pPr>
            <a:r>
              <a:rPr lang="en-US" sz="3750" dirty="0">
                <a:solidFill>
                  <a:srgbClr val="5C4E3D"/>
                </a:solidFill>
                <a:latin typeface="Libre Baskerville" pitchFamily="34" charset="0"/>
                <a:ea typeface="Libre Baskerville" pitchFamily="34" charset="-122"/>
                <a:cs typeface="Libre Baskerville" pitchFamily="34" charset="-120"/>
              </a:rPr>
              <a:t>Excel Visualizations: </a:t>
            </a:r>
            <a:endParaRPr lang="en-US" sz="3750" dirty="0"/>
          </a:p>
        </p:txBody>
      </p:sp>
      <p:sp>
        <p:nvSpPr>
          <p:cNvPr id="3" name="Text 1"/>
          <p:cNvSpPr/>
          <p:nvPr/>
        </p:nvSpPr>
        <p:spPr>
          <a:xfrm>
            <a:off x="666750" y="1500307"/>
            <a:ext cx="13296900" cy="609600"/>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The Excel dashboard provides a simplified view of Zomato data, focusing on essential metrics like restaurant count, rating distribution, and service availability. It uses pivot tables and charts to highlight trends in cuisines, delivery options, and table booking status for quick insights.</a:t>
            </a:r>
            <a:endParaRPr lang="en-US" sz="1500" dirty="0"/>
          </a:p>
        </p:txBody>
      </p:sp>
      <p:pic>
        <p:nvPicPr>
          <p:cNvPr id="4" name="Image 0" descr="preencoded.png">    </p:cNvPr>
          <p:cNvPicPr>
            <a:picLocks noChangeAspect="1"/>
          </p:cNvPicPr>
          <p:nvPr/>
        </p:nvPicPr>
        <p:blipFill>
          <a:blip r:embed="rId1"/>
          <a:stretch>
            <a:fillRect/>
          </a:stretch>
        </p:blipFill>
        <p:spPr>
          <a:xfrm>
            <a:off x="666750" y="2324219"/>
            <a:ext cx="13296900" cy="56410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7449" y="431244"/>
            <a:ext cx="4666298" cy="488871"/>
          </a:xfrm>
          <a:prstGeom prst="rect">
            <a:avLst/>
          </a:prstGeom>
          <a:noFill/>
          <a:ln/>
        </p:spPr>
        <p:txBody>
          <a:bodyPr wrap="none" lIns="0" tIns="0" rIns="0" bIns="0" rtlCol="0" anchor="t"/>
          <a:lstStyle/>
          <a:p>
            <a:pPr algn="l" indent="0" marL="0">
              <a:lnSpc>
                <a:spcPts val="3800"/>
              </a:lnSpc>
              <a:buNone/>
            </a:pPr>
            <a:r>
              <a:rPr lang="en-US" sz="3050" dirty="0">
                <a:solidFill>
                  <a:srgbClr val="5C4E3D"/>
                </a:solidFill>
                <a:latin typeface="Libre Baskerville" pitchFamily="34" charset="0"/>
                <a:ea typeface="Libre Baskerville" pitchFamily="34" charset="-122"/>
                <a:cs typeface="Libre Baskerville" pitchFamily="34" charset="-120"/>
              </a:rPr>
              <a:t>Tableau Visualizations: </a:t>
            </a:r>
            <a:endParaRPr lang="en-US" sz="3050" dirty="0"/>
          </a:p>
        </p:txBody>
      </p:sp>
      <p:sp>
        <p:nvSpPr>
          <p:cNvPr id="3" name="Text 1"/>
          <p:cNvSpPr/>
          <p:nvPr/>
        </p:nvSpPr>
        <p:spPr>
          <a:xfrm>
            <a:off x="547449" y="1232892"/>
            <a:ext cx="13535501" cy="500539"/>
          </a:xfrm>
          <a:prstGeom prst="rect">
            <a:avLst/>
          </a:prstGeom>
          <a:noFill/>
          <a:ln/>
        </p:spPr>
        <p:txBody>
          <a:bodyPr wrap="square" lIns="0" tIns="0" rIns="0" bIns="0" rtlCol="0" anchor="t"/>
          <a:lstStyle/>
          <a:p>
            <a:pPr algn="l" indent="0" marL="0">
              <a:lnSpc>
                <a:spcPts val="1950"/>
              </a:lnSpc>
              <a:buNone/>
            </a:pPr>
            <a:r>
              <a:rPr lang="en-US" sz="1200" dirty="0">
                <a:solidFill>
                  <a:srgbClr val="454240"/>
                </a:solidFill>
                <a:latin typeface="DM Sans" pitchFamily="34" charset="0"/>
                <a:ea typeface="DM Sans" pitchFamily="34" charset="-122"/>
                <a:cs typeface="DM Sans" pitchFamily="34" charset="-120"/>
              </a:rPr>
              <a:t>Interactive dashboards created using Tableau to visualize key Zomato metrics such as restaurant distribution by country, popular cuisines, ratings, and delivery options. Filters and drill-downs enable dynamic data exploration and deeper insights.</a:t>
            </a:r>
            <a:endParaRPr lang="en-US" sz="1200" dirty="0"/>
          </a:p>
        </p:txBody>
      </p:sp>
      <p:pic>
        <p:nvPicPr>
          <p:cNvPr id="4" name="Image 0" descr="preencoded.png">    </p:cNvPr>
          <p:cNvPicPr>
            <a:picLocks noChangeAspect="1"/>
          </p:cNvPicPr>
          <p:nvPr/>
        </p:nvPicPr>
        <p:blipFill>
          <a:blip r:embed="rId1"/>
          <a:stretch>
            <a:fillRect/>
          </a:stretch>
        </p:blipFill>
        <p:spPr>
          <a:xfrm>
            <a:off x="3282672" y="1909405"/>
            <a:ext cx="8064937" cy="5462707"/>
          </a:xfrm>
          <a:prstGeom prst="rect">
            <a:avLst/>
          </a:prstGeom>
        </p:spPr>
      </p:pic>
      <p:sp>
        <p:nvSpPr>
          <p:cNvPr id="5" name="Text 2"/>
          <p:cNvSpPr/>
          <p:nvPr/>
        </p:nvSpPr>
        <p:spPr>
          <a:xfrm>
            <a:off x="547449" y="7548086"/>
            <a:ext cx="13535501" cy="250269"/>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6274" y="523399"/>
            <a:ext cx="5955744" cy="594836"/>
          </a:xfrm>
          <a:prstGeom prst="rect">
            <a:avLst/>
          </a:prstGeom>
          <a:noFill/>
          <a:ln/>
        </p:spPr>
        <p:txBody>
          <a:bodyPr wrap="none" lIns="0" tIns="0" rIns="0" bIns="0" rtlCol="0" anchor="t"/>
          <a:lstStyle/>
          <a:p>
            <a:pPr algn="l" indent="0" marL="0">
              <a:lnSpc>
                <a:spcPts val="4650"/>
              </a:lnSpc>
              <a:buNone/>
            </a:pPr>
            <a:r>
              <a:rPr lang="en-US" sz="3700" dirty="0">
                <a:solidFill>
                  <a:srgbClr val="5C4E3D"/>
                </a:solidFill>
                <a:latin typeface="Libre Baskerville" pitchFamily="34" charset="0"/>
                <a:ea typeface="Libre Baskerville" pitchFamily="34" charset="-122"/>
                <a:cs typeface="Libre Baskerville" pitchFamily="34" charset="-120"/>
              </a:rPr>
              <a:t>Power BI Visualizations: </a:t>
            </a:r>
            <a:endParaRPr lang="en-US" sz="3700" dirty="0"/>
          </a:p>
        </p:txBody>
      </p:sp>
      <p:sp>
        <p:nvSpPr>
          <p:cNvPr id="3" name="Text 1"/>
          <p:cNvSpPr/>
          <p:nvPr/>
        </p:nvSpPr>
        <p:spPr>
          <a:xfrm>
            <a:off x="666274" y="1498878"/>
            <a:ext cx="13297852" cy="609124"/>
          </a:xfrm>
          <a:prstGeom prst="rect">
            <a:avLst/>
          </a:prstGeom>
          <a:noFill/>
          <a:ln/>
        </p:spPr>
        <p:txBody>
          <a:bodyPr wrap="square" lIns="0" tIns="0" rIns="0" bIns="0" rtlCol="0" anchor="t"/>
          <a:lstStyle/>
          <a:p>
            <a:pPr algn="l" indent="0" marL="0">
              <a:lnSpc>
                <a:spcPts val="2350"/>
              </a:lnSpc>
              <a:buNone/>
            </a:pPr>
            <a:r>
              <a:rPr lang="en-US" sz="1450" dirty="0">
                <a:solidFill>
                  <a:srgbClr val="454240"/>
                </a:solidFill>
                <a:latin typeface="DM Sans" pitchFamily="34" charset="0"/>
                <a:ea typeface="DM Sans" pitchFamily="34" charset="-122"/>
                <a:cs typeface="DM Sans" pitchFamily="34" charset="-120"/>
              </a:rPr>
              <a:t>The Power BI dashboard presents key insights into Zomato’s data, including total restaurants, average ratings, top cuisines, and delivery options. It uses bar charts, KPIs, and a world map to show restaurant trends across countries, with interactive filters for easy exploration.</a:t>
            </a:r>
            <a:endParaRPr lang="en-US" sz="1450" dirty="0"/>
          </a:p>
        </p:txBody>
      </p:sp>
      <p:pic>
        <p:nvPicPr>
          <p:cNvPr id="4" name="Image 0" descr="preencoded.png">    </p:cNvPr>
          <p:cNvPicPr>
            <a:picLocks noChangeAspect="1"/>
          </p:cNvPicPr>
          <p:nvPr/>
        </p:nvPicPr>
        <p:blipFill>
          <a:blip r:embed="rId1"/>
          <a:stretch>
            <a:fillRect/>
          </a:stretch>
        </p:blipFill>
        <p:spPr>
          <a:xfrm>
            <a:off x="2556153" y="2322076"/>
            <a:ext cx="9518094" cy="53842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5207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Insight: Cuisine Preferences</a:t>
            </a:r>
            <a:endParaRPr lang="en-US" sz="4450" dirty="0"/>
          </a:p>
        </p:txBody>
      </p:sp>
      <p:sp>
        <p:nvSpPr>
          <p:cNvPr id="4" name="Shape 1"/>
          <p:cNvSpPr/>
          <p:nvPr/>
        </p:nvSpPr>
        <p:spPr>
          <a:xfrm>
            <a:off x="793790" y="3109793"/>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878860" y="315229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3187660"/>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Online Delivery vs Table Booking</a:t>
            </a:r>
            <a:endParaRPr lang="en-US" sz="2200" dirty="0"/>
          </a:p>
        </p:txBody>
      </p:sp>
      <p:sp>
        <p:nvSpPr>
          <p:cNvPr id="7" name="Text 4"/>
          <p:cNvSpPr/>
          <p:nvPr/>
        </p:nvSpPr>
        <p:spPr>
          <a:xfrm>
            <a:off x="1530906" y="4032409"/>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Analyzing how customers prefer to access restaurant services</a:t>
            </a:r>
            <a:endParaRPr lang="en-US" sz="1750" dirty="0"/>
          </a:p>
        </p:txBody>
      </p:sp>
      <p:sp>
        <p:nvSpPr>
          <p:cNvPr id="8" name="Shape 5"/>
          <p:cNvSpPr/>
          <p:nvPr/>
        </p:nvSpPr>
        <p:spPr>
          <a:xfrm>
            <a:off x="4713803" y="3109793"/>
            <a:ext cx="510302" cy="510302"/>
          </a:xfrm>
          <a:prstGeom prst="roundRect">
            <a:avLst>
              <a:gd name="adj" fmla="val 18669"/>
            </a:avLst>
          </a:prstGeom>
          <a:solidFill>
            <a:srgbClr val="F7EDD4"/>
          </a:solidFill>
          <a:ln w="7620">
            <a:solidFill>
              <a:srgbClr val="DDD3BA"/>
            </a:solidFill>
            <a:prstDash val="solid"/>
          </a:ln>
        </p:spPr>
      </p:sp>
      <p:sp>
        <p:nvSpPr>
          <p:cNvPr id="9" name="Text 6"/>
          <p:cNvSpPr/>
          <p:nvPr/>
        </p:nvSpPr>
        <p:spPr>
          <a:xfrm>
            <a:off x="4798874" y="315229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450919" y="31876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Delivery Trends</a:t>
            </a:r>
            <a:endParaRPr lang="en-US" sz="2200" dirty="0"/>
          </a:p>
        </p:txBody>
      </p:sp>
      <p:sp>
        <p:nvSpPr>
          <p:cNvPr id="11" name="Text 8"/>
          <p:cNvSpPr/>
          <p:nvPr/>
        </p:nvSpPr>
        <p:spPr>
          <a:xfrm>
            <a:off x="5450919" y="3678079"/>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Only 26% of restaurants offer online delivery, indicating limited digital reach</a:t>
            </a:r>
            <a:endParaRPr lang="en-US" sz="1750" dirty="0"/>
          </a:p>
        </p:txBody>
      </p:sp>
      <p:sp>
        <p:nvSpPr>
          <p:cNvPr id="12" name="Shape 9"/>
          <p:cNvSpPr/>
          <p:nvPr/>
        </p:nvSpPr>
        <p:spPr>
          <a:xfrm>
            <a:off x="793790" y="5583317"/>
            <a:ext cx="510302" cy="510302"/>
          </a:xfrm>
          <a:prstGeom prst="roundRect">
            <a:avLst>
              <a:gd name="adj" fmla="val 18669"/>
            </a:avLst>
          </a:prstGeom>
          <a:solidFill>
            <a:srgbClr val="F7EDD4"/>
          </a:solidFill>
          <a:ln w="7620">
            <a:solidFill>
              <a:srgbClr val="DDD3BA"/>
            </a:solidFill>
            <a:prstDash val="solid"/>
          </a:ln>
        </p:spPr>
      </p:sp>
      <p:sp>
        <p:nvSpPr>
          <p:cNvPr id="13" name="Text 10"/>
          <p:cNvSpPr/>
          <p:nvPr/>
        </p:nvSpPr>
        <p:spPr>
          <a:xfrm>
            <a:off x="878860" y="562582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1530906" y="5661184"/>
            <a:ext cx="3317200"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Table Booking Insights</a:t>
            </a:r>
            <a:endParaRPr lang="en-US" sz="2200" dirty="0"/>
          </a:p>
        </p:txBody>
      </p:sp>
      <p:sp>
        <p:nvSpPr>
          <p:cNvPr id="15" name="Text 12"/>
          <p:cNvSpPr/>
          <p:nvPr/>
        </p:nvSpPr>
        <p:spPr>
          <a:xfrm>
            <a:off x="1530906" y="615160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Around 28% of restaurants support table booking, showing it's still a niche offering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698671"/>
            <a:ext cx="10813375" cy="708779"/>
          </a:xfrm>
          <a:prstGeom prst="rect">
            <a:avLst/>
          </a:prstGeom>
          <a:noFill/>
          <a:ln/>
        </p:spPr>
        <p:txBody>
          <a:bodyPr wrap="none" lIns="0" tIns="0" rIns="0" bIns="0" rtlCol="0" anchor="t"/>
          <a:lstStyle/>
          <a:p>
            <a:pPr algn="l"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Insight: Pricing and Affordability</a:t>
            </a:r>
            <a:endParaRPr lang="en-US" sz="4450" dirty="0"/>
          </a:p>
        </p:txBody>
      </p:sp>
      <p:sp>
        <p:nvSpPr>
          <p:cNvPr id="3" name="Text 1"/>
          <p:cNvSpPr/>
          <p:nvPr/>
        </p:nvSpPr>
        <p:spPr>
          <a:xfrm>
            <a:off x="793790" y="37476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Price and Ratings</a:t>
            </a:r>
            <a:endParaRPr lang="en-US" sz="2200" dirty="0"/>
          </a:p>
        </p:txBody>
      </p:sp>
      <p:sp>
        <p:nvSpPr>
          <p:cNvPr id="4" name="Text 2"/>
          <p:cNvSpPr/>
          <p:nvPr/>
        </p:nvSpPr>
        <p:spPr>
          <a:xfrm>
            <a:off x="793790" y="444210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Analyzing pricing trends and affordability reveals how price fluctuations impact customer purchasing behavior. The dashboard shows that certain price tiers are more accessible to the target audience, highlighting potential areas to adjust pricing for better market competitiveness and customer satisfaction.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2025-05-05T09:08:05Z</dcterms:created>
  <dcterms:modified xsi:type="dcterms:W3CDTF">2025-05-05T09:08:05Z</dcterms:modified>
</cp:coreProperties>
</file>